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4"/>
  </p:handoutMasterIdLst>
  <p:sldIdLst>
    <p:sldId id="256" r:id="rId2"/>
    <p:sldId id="257" r:id="rId3"/>
    <p:sldId id="258" r:id="rId4"/>
    <p:sldId id="259" r:id="rId5"/>
    <p:sldId id="260" r:id="rId6"/>
    <p:sldId id="270" r:id="rId7"/>
    <p:sldId id="261" r:id="rId8"/>
    <p:sldId id="262" r:id="rId9"/>
    <p:sldId id="273" r:id="rId10"/>
    <p:sldId id="271" r:id="rId11"/>
    <p:sldId id="268" r:id="rId12"/>
    <p:sldId id="269"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14" y="6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9D675A8-554D-4648-93E7-5A062DBD626B}" type="datetimeFigureOut">
              <a:rPr lang="en-US" smtClean="0"/>
              <a:t>11/14/2019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9FC43DA-2F59-43DC-AD79-E59ABBF519F9}" type="slidenum">
              <a:rPr lang="en-US" smtClean="0"/>
              <a:t>‹#›</a:t>
            </a:fld>
            <a:endParaRPr lang="en-US"/>
          </a:p>
        </p:txBody>
      </p:sp>
    </p:spTree>
    <p:extLst>
      <p:ext uri="{BB962C8B-B14F-4D97-AF65-F5344CB8AC3E}">
        <p14:creationId xmlns:p14="http://schemas.microsoft.com/office/powerpoint/2010/main" val="15962870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a:xfrm>
            <a:off x="2692397" y="5037663"/>
            <a:ext cx="5214635" cy="279400"/>
          </a:xfrm>
        </p:spPr>
        <p:txBody>
          <a:bodyPr/>
          <a:lstStyle/>
          <a:p>
            <a:endParaRPr lang="en-US" dirty="0"/>
          </a:p>
        </p:txBody>
      </p:sp>
      <p:sp>
        <p:nvSpPr>
          <p:cNvPr id="6" name="Slide Number Placeholder 5"/>
          <p:cNvSpPr>
            <a:spLocks noGrp="1"/>
          </p:cNvSpPr>
          <p:nvPr>
            <p:ph type="sldNum" sz="quarter" idx="12"/>
          </p:nvPr>
        </p:nvSpPr>
        <p:spPr>
          <a:xfrm>
            <a:off x="8956900" y="5037663"/>
            <a:ext cx="551167" cy="279400"/>
          </a:xfrm>
        </p:spPr>
        <p:txBody>
          <a:bodyPr/>
          <a:lstStyle/>
          <a:p>
            <a:fld id="{D57F1E4F-1CFF-5643-939E-217C01CDF565}" type="slidenum">
              <a:rPr lang="en-US" dirty="0"/>
              <a:pPr/>
              <a:t>‹#›</a:t>
            </a:fld>
            <a:endParaRPr lang="en-US"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dirty="0"/>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dirty="0"/>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11/14/2019</a:t>
            </a:fld>
            <a:endParaRPr lang="en-US"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8" r:id="rId2"/>
    <p:sldLayoutId id="2147483651" r:id="rId3"/>
    <p:sldLayoutId id="2147483669"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bergjm@buffalostate.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bergjm@buffalostate.edu" TargetMode="External"/><Relationship Id="rId2" Type="http://schemas.openxmlformats.org/officeDocument/2006/relationships/hyperlink" Target="https://sponsoredprograms.buffalostate.edu/export-controls-complian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b="1" dirty="0" smtClean="0"/>
              <a:t>Research and Creativity Incentive Program (RCIP)</a:t>
            </a:r>
            <a:endParaRPr lang="en-US" sz="4400" b="1" dirty="0"/>
          </a:p>
        </p:txBody>
      </p:sp>
      <p:sp>
        <p:nvSpPr>
          <p:cNvPr id="3" name="Subtitle 2"/>
          <p:cNvSpPr>
            <a:spLocks noGrp="1"/>
          </p:cNvSpPr>
          <p:nvPr>
            <p:ph type="subTitle" idx="1"/>
          </p:nvPr>
        </p:nvSpPr>
        <p:spPr>
          <a:xfrm>
            <a:off x="2692398" y="3657597"/>
            <a:ext cx="6815669" cy="1645920"/>
          </a:xfrm>
        </p:spPr>
        <p:txBody>
          <a:bodyPr>
            <a:noAutofit/>
          </a:bodyPr>
          <a:lstStyle/>
          <a:p>
            <a:r>
              <a:rPr lang="en-US" sz="2800" dirty="0" smtClean="0"/>
              <a:t>Sponsored by the</a:t>
            </a:r>
          </a:p>
          <a:p>
            <a:r>
              <a:rPr lang="en-US" sz="2800" dirty="0" smtClean="0"/>
              <a:t> Research and Creativity Council</a:t>
            </a:r>
          </a:p>
          <a:p>
            <a:r>
              <a:rPr lang="en-US" sz="2800" dirty="0" smtClean="0"/>
              <a:t>November 19, 2019</a:t>
            </a:r>
            <a:endParaRPr lang="en-US" sz="2800" dirty="0"/>
          </a:p>
        </p:txBody>
      </p:sp>
    </p:spTree>
    <p:extLst>
      <p:ext uri="{BB962C8B-B14F-4D97-AF65-F5344CB8AC3E}">
        <p14:creationId xmlns:p14="http://schemas.microsoft.com/office/powerpoint/2010/main" val="32476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ea typeface="Calibri" panose="020F0502020204030204" pitchFamily="34" charset="0"/>
                <a:cs typeface="Times New Roman" panose="02020603050405020304" pitchFamily="18" charset="0"/>
              </a:rPr>
              <a:t>Proposal </a:t>
            </a:r>
            <a:r>
              <a:rPr lang="en-US" b="1" dirty="0" smtClean="0">
                <a:ea typeface="Calibri" panose="020F0502020204030204" pitchFamily="34" charset="0"/>
                <a:cs typeface="Times New Roman" panose="02020603050405020304" pitchFamily="18" charset="0"/>
              </a:rPr>
              <a:t>Format</a:t>
            </a:r>
            <a:endParaRPr lang="en-US" dirty="0"/>
          </a:p>
        </p:txBody>
      </p:sp>
      <p:sp>
        <p:nvSpPr>
          <p:cNvPr id="3" name="Content Placeholder 2"/>
          <p:cNvSpPr>
            <a:spLocks noGrp="1"/>
          </p:cNvSpPr>
          <p:nvPr>
            <p:ph idx="1"/>
          </p:nvPr>
        </p:nvSpPr>
        <p:spPr/>
        <p:txBody>
          <a:bodyPr>
            <a:normAutofit fontScale="92500" lnSpcReduction="10000"/>
          </a:bodyPr>
          <a:lstStyle/>
          <a:p>
            <a:r>
              <a:rPr lang="en-US" dirty="0">
                <a:ea typeface="Calibri" panose="020F0502020204030204" pitchFamily="34" charset="0"/>
                <a:cs typeface="Times New Roman" panose="02020603050405020304" pitchFamily="18" charset="0"/>
              </a:rPr>
              <a:t>All text in the application form, narrative, vitae, and bibliography must be the standard 11-12 pt. font</a:t>
            </a:r>
            <a:r>
              <a:rPr lang="en-US" dirty="0" smtClean="0">
                <a:ea typeface="Calibri" panose="020F0502020204030204" pitchFamily="34" charset="0"/>
                <a:cs typeface="Times New Roman" panose="02020603050405020304" pitchFamily="18" charset="0"/>
              </a:rPr>
              <a:t>.</a:t>
            </a:r>
          </a:p>
          <a:p>
            <a:r>
              <a:rPr lang="en-US" dirty="0" smtClean="0">
                <a:ea typeface="Calibri" panose="020F0502020204030204" pitchFamily="34" charset="0"/>
                <a:cs typeface="Times New Roman" panose="02020603050405020304" pitchFamily="18" charset="0"/>
              </a:rPr>
              <a:t>The </a:t>
            </a:r>
            <a:r>
              <a:rPr lang="en-US" dirty="0">
                <a:ea typeface="Calibri" panose="020F0502020204030204" pitchFamily="34" charset="0"/>
                <a:cs typeface="Times New Roman" panose="02020603050405020304" pitchFamily="18" charset="0"/>
              </a:rPr>
              <a:t>Project Narrative section of the application must not exceed 5 double-spaced pages</a:t>
            </a:r>
            <a:r>
              <a:rPr lang="en-US" dirty="0" smtClean="0">
                <a:ea typeface="Calibri" panose="020F0502020204030204" pitchFamily="34" charset="0"/>
                <a:cs typeface="Times New Roman" panose="02020603050405020304" pitchFamily="18" charset="0"/>
              </a:rPr>
              <a:t>.</a:t>
            </a:r>
          </a:p>
          <a:p>
            <a:r>
              <a:rPr lang="en-US" dirty="0" smtClean="0">
                <a:ea typeface="Calibri" panose="020F0502020204030204" pitchFamily="34" charset="0"/>
                <a:cs typeface="Times New Roman" panose="02020603050405020304" pitchFamily="18" charset="0"/>
              </a:rPr>
              <a:t>The </a:t>
            </a:r>
            <a:r>
              <a:rPr lang="en-US" dirty="0">
                <a:ea typeface="Calibri" panose="020F0502020204030204" pitchFamily="34" charset="0"/>
                <a:cs typeface="Times New Roman" panose="02020603050405020304" pitchFamily="18" charset="0"/>
              </a:rPr>
              <a:t>completed Application Cover Page, Prospective External Funders Form, Budget Request, </a:t>
            </a:r>
            <a:r>
              <a:rPr lang="en-US" dirty="0" smtClean="0">
                <a:ea typeface="Calibri" panose="020F0502020204030204" pitchFamily="34" charset="0"/>
                <a:cs typeface="Times New Roman" panose="02020603050405020304" pitchFamily="18" charset="0"/>
              </a:rPr>
              <a:t>Vitae (limited two pages), </a:t>
            </a:r>
            <a:r>
              <a:rPr lang="en-US" dirty="0">
                <a:ea typeface="Calibri" panose="020F0502020204030204" pitchFamily="34" charset="0"/>
                <a:cs typeface="Times New Roman" panose="02020603050405020304" pitchFamily="18" charset="0"/>
              </a:rPr>
              <a:t>Bibliography (if applicable) and Export Controls Survey are not included in this page limit. </a:t>
            </a:r>
            <a:endParaRPr lang="en-US" dirty="0" smtClean="0">
              <a:ea typeface="Calibri" panose="020F0502020204030204" pitchFamily="34" charset="0"/>
              <a:cs typeface="Times New Roman" panose="02020603050405020304" pitchFamily="18" charset="0"/>
            </a:endParaRPr>
          </a:p>
          <a:p>
            <a:r>
              <a:rPr lang="en-US" dirty="0" smtClean="0">
                <a:ea typeface="Calibri" panose="020F0502020204030204" pitchFamily="34" charset="0"/>
                <a:cs typeface="Times New Roman" panose="02020603050405020304" pitchFamily="18" charset="0"/>
              </a:rPr>
              <a:t>Proposals </a:t>
            </a:r>
            <a:r>
              <a:rPr lang="en-US" dirty="0">
                <a:ea typeface="Calibri" panose="020F0502020204030204" pitchFamily="34" charset="0"/>
                <a:cs typeface="Times New Roman" panose="02020603050405020304" pitchFamily="18" charset="0"/>
              </a:rPr>
              <a:t>should be written so that individuals who are not experts in the proposed area will be able to understand and evaluate the proposal.  </a:t>
            </a:r>
          </a:p>
          <a:p>
            <a:endParaRPr lang="en-US" dirty="0"/>
          </a:p>
        </p:txBody>
      </p:sp>
    </p:spTree>
    <p:extLst>
      <p:ext uri="{BB962C8B-B14F-4D97-AF65-F5344CB8AC3E}">
        <p14:creationId xmlns:p14="http://schemas.microsoft.com/office/powerpoint/2010/main" val="2418012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Proposal Review and Selection </a:t>
            </a:r>
          </a:p>
        </p:txBody>
      </p:sp>
      <p:sp>
        <p:nvSpPr>
          <p:cNvPr id="3" name="Content Placeholder 2"/>
          <p:cNvSpPr>
            <a:spLocks noGrp="1"/>
          </p:cNvSpPr>
          <p:nvPr>
            <p:ph idx="1"/>
          </p:nvPr>
        </p:nvSpPr>
        <p:spPr/>
        <p:txBody>
          <a:bodyPr>
            <a:normAutofit/>
          </a:bodyPr>
          <a:lstStyle/>
          <a:p>
            <a:r>
              <a:rPr lang="en-US" smtClean="0"/>
              <a:t>All </a:t>
            </a:r>
            <a:r>
              <a:rPr lang="en-US" dirty="0"/>
              <a:t>applications are confidential and will be reviewed by a subcommittee of the Research and Creativity Council. </a:t>
            </a:r>
            <a:endParaRPr lang="en-US" dirty="0" smtClean="0"/>
          </a:p>
          <a:p>
            <a:r>
              <a:rPr lang="en-US" dirty="0" smtClean="0"/>
              <a:t>Each </a:t>
            </a:r>
            <a:r>
              <a:rPr lang="en-US" dirty="0"/>
              <a:t>proposal will be evaluated using a 100-point scale aligned with the proposal </a:t>
            </a:r>
            <a:r>
              <a:rPr lang="en-US" dirty="0" smtClean="0"/>
              <a:t>narrative.  </a:t>
            </a:r>
          </a:p>
          <a:p>
            <a:r>
              <a:rPr lang="en-US" dirty="0" smtClean="0"/>
              <a:t>Reviews </a:t>
            </a:r>
            <a:r>
              <a:rPr lang="en-US" dirty="0"/>
              <a:t>and recommendations will be forwarded to the Research and Creativity Council chair, who will make final funding decisions.  </a:t>
            </a:r>
          </a:p>
          <a:p>
            <a:endParaRPr lang="en-US" dirty="0"/>
          </a:p>
        </p:txBody>
      </p:sp>
    </p:spTree>
    <p:extLst>
      <p:ext uri="{BB962C8B-B14F-4D97-AF65-F5344CB8AC3E}">
        <p14:creationId xmlns:p14="http://schemas.microsoft.com/office/powerpoint/2010/main" val="2350545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lgn="l"/>
            <a:r>
              <a:rPr lang="en-US" b="1" dirty="0"/>
              <a:t>Reporting Requirements  </a:t>
            </a:r>
          </a:p>
        </p:txBody>
      </p:sp>
      <p:sp>
        <p:nvSpPr>
          <p:cNvPr id="3" name="Content Placeholder 2"/>
          <p:cNvSpPr>
            <a:spLocks noGrp="1"/>
          </p:cNvSpPr>
          <p:nvPr>
            <p:ph idx="1"/>
          </p:nvPr>
        </p:nvSpPr>
        <p:spPr>
          <a:xfrm>
            <a:off x="1295401" y="2556932"/>
            <a:ext cx="9601196" cy="3541718"/>
          </a:xfrm>
        </p:spPr>
        <p:txBody>
          <a:bodyPr>
            <a:normAutofit fontScale="70000" lnSpcReduction="20000"/>
          </a:bodyPr>
          <a:lstStyle/>
          <a:p>
            <a:r>
              <a:rPr lang="en-US" sz="2900" dirty="0"/>
              <a:t>Awardees will be required to submit a final report, which is due within 60 days of project </a:t>
            </a:r>
            <a:r>
              <a:rPr lang="en-US" sz="2900" dirty="0" smtClean="0"/>
              <a:t>conclusion.  The </a:t>
            </a:r>
            <a:r>
              <a:rPr lang="en-US" sz="2900" dirty="0"/>
              <a:t>final report should include the following elements: </a:t>
            </a:r>
          </a:p>
          <a:p>
            <a:pPr lvl="1"/>
            <a:r>
              <a:rPr lang="en-US" sz="2500" dirty="0"/>
              <a:t>Description of progress towards/achievement of project goals/outcomes.</a:t>
            </a:r>
          </a:p>
          <a:p>
            <a:pPr lvl="1"/>
            <a:r>
              <a:rPr lang="en-US" sz="2500" dirty="0"/>
              <a:t>Explanation for any obstacles encountered and discussion of any goals/outcomes where progress or achievement has not been realized.</a:t>
            </a:r>
          </a:p>
          <a:p>
            <a:pPr lvl="1"/>
            <a:r>
              <a:rPr lang="en-US" sz="2500" dirty="0"/>
              <a:t>Description of how the project has supported the faculty member’s or team’s capacity to successfully compete for external funding. </a:t>
            </a:r>
          </a:p>
          <a:p>
            <a:pPr lvl="1"/>
            <a:r>
              <a:rPr lang="en-US" sz="2500" dirty="0"/>
              <a:t>Documentation of accomplishments and/or plans for and progress related to submitting research proposals to external funding agencies/programs.  </a:t>
            </a:r>
          </a:p>
          <a:p>
            <a:pPr lvl="1"/>
            <a:r>
              <a:rPr lang="en-US" sz="2500" dirty="0"/>
              <a:t>Publications and presentations resulting from the project.</a:t>
            </a:r>
          </a:p>
          <a:p>
            <a:pPr lvl="1"/>
            <a:r>
              <a:rPr lang="en-US" sz="2500" dirty="0"/>
              <a:t>Financial report correlating project expenditures with proposed budget.</a:t>
            </a:r>
          </a:p>
          <a:p>
            <a:pPr marL="0" indent="0">
              <a:buNone/>
            </a:pPr>
            <a:endParaRPr lang="en-US" dirty="0"/>
          </a:p>
        </p:txBody>
      </p:sp>
    </p:spTree>
    <p:extLst>
      <p:ext uri="{BB962C8B-B14F-4D97-AF65-F5344CB8AC3E}">
        <p14:creationId xmlns:p14="http://schemas.microsoft.com/office/powerpoint/2010/main" val="126073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Purpose</a:t>
            </a:r>
            <a:endParaRPr lang="en-US" dirty="0"/>
          </a:p>
        </p:txBody>
      </p:sp>
      <p:sp>
        <p:nvSpPr>
          <p:cNvPr id="3" name="Content Placeholder 2"/>
          <p:cNvSpPr>
            <a:spLocks noGrp="1"/>
          </p:cNvSpPr>
          <p:nvPr>
            <p:ph idx="1"/>
          </p:nvPr>
        </p:nvSpPr>
        <p:spPr>
          <a:xfrm>
            <a:off x="1295401" y="2449002"/>
            <a:ext cx="9601196" cy="3426866"/>
          </a:xfrm>
        </p:spPr>
        <p:txBody>
          <a:bodyPr>
            <a:normAutofit/>
          </a:bodyPr>
          <a:lstStyle/>
          <a:p>
            <a:r>
              <a:rPr lang="en-US" dirty="0" smtClean="0"/>
              <a:t>Intended </a:t>
            </a:r>
            <a:r>
              <a:rPr lang="en-US" dirty="0"/>
              <a:t>to support faculty research, and scholarly and creative </a:t>
            </a:r>
            <a:r>
              <a:rPr lang="en-US" dirty="0" smtClean="0"/>
              <a:t>activities. </a:t>
            </a:r>
          </a:p>
          <a:p>
            <a:r>
              <a:rPr lang="en-US" dirty="0"/>
              <a:t>The ultimate </a:t>
            </a:r>
            <a:r>
              <a:rPr lang="en-US" dirty="0" smtClean="0"/>
              <a:t>goal </a:t>
            </a:r>
            <a:r>
              <a:rPr lang="en-US" dirty="0"/>
              <a:t>is to receive an external award to continue the research or scholarly or creative activity. </a:t>
            </a:r>
          </a:p>
          <a:p>
            <a:r>
              <a:rPr lang="en-US" dirty="0" smtClean="0"/>
              <a:t>This </a:t>
            </a:r>
            <a:r>
              <a:rPr lang="en-US" dirty="0"/>
              <a:t>competition is expected to support several awards of up to $5,000 each.  </a:t>
            </a:r>
            <a:endParaRPr lang="en-US" dirty="0" smtClean="0"/>
          </a:p>
          <a:p>
            <a:r>
              <a:rPr lang="en-US" dirty="0" smtClean="0"/>
              <a:t>Projects </a:t>
            </a:r>
            <a:r>
              <a:rPr lang="en-US" dirty="0"/>
              <a:t>will take place over a 12-month funding period with a start date prior </a:t>
            </a:r>
            <a:r>
              <a:rPr lang="en-US" dirty="0" smtClean="0"/>
              <a:t>to December 31</a:t>
            </a:r>
            <a:r>
              <a:rPr lang="en-US" dirty="0"/>
              <a:t>.  </a:t>
            </a:r>
          </a:p>
        </p:txBody>
      </p:sp>
    </p:spTree>
    <p:extLst>
      <p:ext uri="{BB962C8B-B14F-4D97-AF65-F5344CB8AC3E}">
        <p14:creationId xmlns:p14="http://schemas.microsoft.com/office/powerpoint/2010/main" val="3222209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Submission Information</a:t>
            </a:r>
            <a:endParaRPr lang="en-US" dirty="0"/>
          </a:p>
        </p:txBody>
      </p:sp>
      <p:sp>
        <p:nvSpPr>
          <p:cNvPr id="3" name="Content Placeholder 2"/>
          <p:cNvSpPr>
            <a:spLocks noGrp="1"/>
          </p:cNvSpPr>
          <p:nvPr>
            <p:ph idx="1"/>
          </p:nvPr>
        </p:nvSpPr>
        <p:spPr/>
        <p:txBody>
          <a:bodyPr>
            <a:normAutofit fontScale="92500"/>
          </a:bodyPr>
          <a:lstStyle/>
          <a:p>
            <a:r>
              <a:rPr lang="en-US" dirty="0" smtClean="0"/>
              <a:t>Applications </a:t>
            </a:r>
            <a:r>
              <a:rPr lang="en-US" dirty="0"/>
              <a:t>are emailed to the Sponsored Programs Office at </a:t>
            </a:r>
            <a:r>
              <a:rPr lang="en-US" u="sng" dirty="0">
                <a:hlinkClick r:id="rId2"/>
              </a:rPr>
              <a:t>bergjm@buffalostate.edu</a:t>
            </a:r>
            <a:r>
              <a:rPr lang="en-US" dirty="0"/>
              <a:t>. </a:t>
            </a:r>
            <a:endParaRPr lang="en-US" dirty="0" smtClean="0"/>
          </a:p>
          <a:p>
            <a:r>
              <a:rPr lang="en-US" dirty="0" smtClean="0"/>
              <a:t>All </a:t>
            </a:r>
            <a:r>
              <a:rPr lang="en-US" dirty="0"/>
              <a:t>applications are confidential and will be reviewed by a subcommittee of the Research and Creativity Council</a:t>
            </a:r>
            <a:r>
              <a:rPr lang="en-US" dirty="0" smtClean="0"/>
              <a:t>.</a:t>
            </a:r>
          </a:p>
          <a:p>
            <a:r>
              <a:rPr lang="en-US" dirty="0" smtClean="0"/>
              <a:t>Applicants </a:t>
            </a:r>
            <a:r>
              <a:rPr lang="en-US" dirty="0"/>
              <a:t>will be informed of the Council’s decision within six weeks after the deadline date. </a:t>
            </a:r>
            <a:endParaRPr lang="en-US" dirty="0" smtClean="0"/>
          </a:p>
          <a:p>
            <a:r>
              <a:rPr lang="en-US" dirty="0" smtClean="0"/>
              <a:t>Any </a:t>
            </a:r>
            <a:r>
              <a:rPr lang="en-US" dirty="0"/>
              <a:t>questions in reference to the incentive fund grant process </a:t>
            </a:r>
            <a:r>
              <a:rPr lang="en-US" dirty="0" smtClean="0"/>
              <a:t>should </a:t>
            </a:r>
            <a:r>
              <a:rPr lang="en-US" dirty="0"/>
              <a:t>be directed to the Pre-Award and Contract Services Office at </a:t>
            </a:r>
            <a:r>
              <a:rPr lang="en-US" u="sng" dirty="0">
                <a:hlinkClick r:id="rId2"/>
              </a:rPr>
              <a:t>bergjm@buffalostate.edu</a:t>
            </a:r>
            <a:r>
              <a:rPr lang="en-US" dirty="0"/>
              <a:t>. </a:t>
            </a:r>
          </a:p>
        </p:txBody>
      </p:sp>
    </p:spTree>
    <p:extLst>
      <p:ext uri="{BB962C8B-B14F-4D97-AF65-F5344CB8AC3E}">
        <p14:creationId xmlns:p14="http://schemas.microsoft.com/office/powerpoint/2010/main" val="886667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Responsibilities if an Incentive Award is Received</a:t>
            </a:r>
            <a:endParaRPr lang="en-US" dirty="0"/>
          </a:p>
        </p:txBody>
      </p:sp>
      <p:sp>
        <p:nvSpPr>
          <p:cNvPr id="3" name="Content Placeholder 2"/>
          <p:cNvSpPr>
            <a:spLocks noGrp="1"/>
          </p:cNvSpPr>
          <p:nvPr>
            <p:ph idx="1"/>
          </p:nvPr>
        </p:nvSpPr>
        <p:spPr/>
        <p:txBody>
          <a:bodyPr>
            <a:normAutofit lnSpcReduction="10000"/>
          </a:bodyPr>
          <a:lstStyle/>
          <a:p>
            <a:r>
              <a:rPr lang="en-US" dirty="0"/>
              <a:t>At the end of the award period, the recipient is required to submit a report documenting the use of the funds or submit a request </a:t>
            </a:r>
            <a:r>
              <a:rPr lang="en-US" dirty="0" smtClean="0"/>
              <a:t>(with justification) </a:t>
            </a:r>
            <a:r>
              <a:rPr lang="en-US" dirty="0"/>
              <a:t>for a maximum one-year extension. </a:t>
            </a:r>
            <a:endParaRPr lang="en-US" dirty="0" smtClean="0"/>
          </a:p>
          <a:p>
            <a:r>
              <a:rPr lang="en-US" dirty="0" smtClean="0"/>
              <a:t>The </a:t>
            </a:r>
            <a:r>
              <a:rPr lang="en-US" dirty="0"/>
              <a:t>awardee is then required to submit a grant proposal within the following year to an outside sponsoring agency through the Sponsored Programs Pre-Award and Contract Services Office</a:t>
            </a:r>
            <a:r>
              <a:rPr lang="en-US" dirty="0" smtClean="0"/>
              <a:t>.</a:t>
            </a:r>
          </a:p>
          <a:p>
            <a:r>
              <a:rPr lang="en-US" dirty="0" smtClean="0"/>
              <a:t>Recipients </a:t>
            </a:r>
            <a:r>
              <a:rPr lang="en-US" dirty="0"/>
              <a:t>are also obligated to participate in the Faculty and Staff Fall Forum. </a:t>
            </a:r>
          </a:p>
          <a:p>
            <a:endParaRPr lang="en-US" dirty="0"/>
          </a:p>
        </p:txBody>
      </p:sp>
    </p:spTree>
    <p:extLst>
      <p:ext uri="{BB962C8B-B14F-4D97-AF65-F5344CB8AC3E}">
        <p14:creationId xmlns:p14="http://schemas.microsoft.com/office/powerpoint/2010/main" val="1133632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982133"/>
            <a:ext cx="9601196" cy="1148818"/>
          </a:xfrm>
        </p:spPr>
        <p:txBody>
          <a:bodyPr/>
          <a:lstStyle/>
          <a:p>
            <a:pPr algn="l"/>
            <a:r>
              <a:rPr lang="en-US" b="1" dirty="0" smtClean="0"/>
              <a:t>Eligibility</a:t>
            </a:r>
            <a:endParaRPr lang="en-US" b="1" dirty="0"/>
          </a:p>
        </p:txBody>
      </p:sp>
      <p:sp>
        <p:nvSpPr>
          <p:cNvPr id="3" name="Content Placeholder 2"/>
          <p:cNvSpPr>
            <a:spLocks noGrp="1"/>
          </p:cNvSpPr>
          <p:nvPr>
            <p:ph idx="1"/>
          </p:nvPr>
        </p:nvSpPr>
        <p:spPr>
          <a:xfrm>
            <a:off x="1295401" y="2417197"/>
            <a:ext cx="9601196" cy="3458671"/>
          </a:xfrm>
        </p:spPr>
        <p:txBody>
          <a:bodyPr>
            <a:normAutofit/>
          </a:bodyPr>
          <a:lstStyle/>
          <a:p>
            <a:r>
              <a:rPr lang="en-US" smtClean="0"/>
              <a:t>Tenure-track </a:t>
            </a:r>
            <a:r>
              <a:rPr lang="en-US" dirty="0"/>
              <a:t>faculty from all disciplines are eligible to serve as the principal investigator (PI</a:t>
            </a:r>
            <a:r>
              <a:rPr lang="en-US" dirty="0" smtClean="0"/>
              <a:t>).</a:t>
            </a:r>
          </a:p>
          <a:p>
            <a:r>
              <a:rPr lang="en-US" dirty="0" smtClean="0"/>
              <a:t>Lecturers</a:t>
            </a:r>
            <a:r>
              <a:rPr lang="en-US" dirty="0"/>
              <a:t>, adjuncts, and other staff not in tenure-eligible positions may participate </a:t>
            </a:r>
            <a:r>
              <a:rPr lang="en-US" dirty="0" smtClean="0"/>
              <a:t>only as </a:t>
            </a:r>
            <a:r>
              <a:rPr lang="en-US" dirty="0"/>
              <a:t>team </a:t>
            </a:r>
            <a:r>
              <a:rPr lang="en-US" dirty="0" smtClean="0"/>
              <a:t>members.</a:t>
            </a:r>
          </a:p>
          <a:p>
            <a:r>
              <a:rPr lang="en-US" dirty="0" smtClean="0"/>
              <a:t>A </a:t>
            </a:r>
            <a:r>
              <a:rPr lang="en-US" dirty="0"/>
              <a:t>faculty member is eligible to be the lead PI on only one proposal and may be a research team member or co-PI on no more than two </a:t>
            </a:r>
            <a:r>
              <a:rPr lang="en-US" dirty="0" smtClean="0"/>
              <a:t>other proposals</a:t>
            </a:r>
            <a:r>
              <a:rPr lang="en-US" dirty="0"/>
              <a:t>.   </a:t>
            </a:r>
          </a:p>
          <a:p>
            <a:endParaRPr lang="en-US" dirty="0"/>
          </a:p>
        </p:txBody>
      </p:sp>
    </p:spTree>
    <p:extLst>
      <p:ext uri="{BB962C8B-B14F-4D97-AF65-F5344CB8AC3E}">
        <p14:creationId xmlns:p14="http://schemas.microsoft.com/office/powerpoint/2010/main" val="3174436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Award and </a:t>
            </a:r>
            <a:r>
              <a:rPr lang="en-US" b="1" dirty="0" smtClean="0"/>
              <a:t>Duration</a:t>
            </a:r>
            <a:endParaRPr lang="en-US" dirty="0"/>
          </a:p>
        </p:txBody>
      </p:sp>
      <p:sp>
        <p:nvSpPr>
          <p:cNvPr id="3" name="Content Placeholder 2"/>
          <p:cNvSpPr>
            <a:spLocks noGrp="1"/>
          </p:cNvSpPr>
          <p:nvPr>
            <p:ph idx="1"/>
          </p:nvPr>
        </p:nvSpPr>
        <p:spPr/>
        <p:txBody>
          <a:bodyPr/>
          <a:lstStyle/>
          <a:p>
            <a:r>
              <a:rPr lang="en-US" dirty="0"/>
              <a:t>Awards will not exceed $5,000.</a:t>
            </a:r>
          </a:p>
          <a:p>
            <a:r>
              <a:rPr lang="en-US" dirty="0"/>
              <a:t>The start date for all projects will be no later than December 31.</a:t>
            </a:r>
          </a:p>
          <a:p>
            <a:r>
              <a:rPr lang="en-US" dirty="0"/>
              <a:t>The project period will be 12 months from the start date.        </a:t>
            </a:r>
          </a:p>
          <a:p>
            <a:pPr marL="0" indent="0">
              <a:buNone/>
            </a:pPr>
            <a:endParaRPr lang="en-US" dirty="0"/>
          </a:p>
        </p:txBody>
      </p:sp>
    </p:spTree>
    <p:extLst>
      <p:ext uri="{BB962C8B-B14F-4D97-AF65-F5344CB8AC3E}">
        <p14:creationId xmlns:p14="http://schemas.microsoft.com/office/powerpoint/2010/main" val="3184456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1105230"/>
            <a:ext cx="9601196" cy="1097281"/>
          </a:xfrm>
        </p:spPr>
        <p:txBody>
          <a:bodyPr/>
          <a:lstStyle/>
          <a:p>
            <a:pPr algn="l"/>
            <a:r>
              <a:rPr lang="en-US" b="1" dirty="0" smtClean="0"/>
              <a:t>Use of Funds</a:t>
            </a:r>
            <a:endParaRPr lang="en-US" b="1" dirty="0"/>
          </a:p>
        </p:txBody>
      </p:sp>
      <p:sp>
        <p:nvSpPr>
          <p:cNvPr id="3" name="Content Placeholder 2"/>
          <p:cNvSpPr>
            <a:spLocks noGrp="1"/>
          </p:cNvSpPr>
          <p:nvPr>
            <p:ph idx="1"/>
          </p:nvPr>
        </p:nvSpPr>
        <p:spPr>
          <a:xfrm>
            <a:off x="1295401" y="2425149"/>
            <a:ext cx="9601196" cy="3665550"/>
          </a:xfrm>
        </p:spPr>
        <p:txBody>
          <a:bodyPr>
            <a:normAutofit/>
          </a:bodyPr>
          <a:lstStyle/>
          <a:p>
            <a:r>
              <a:rPr lang="en-US" sz="2600" u="sng" dirty="0" smtClean="0"/>
              <a:t>Allowable </a:t>
            </a:r>
            <a:r>
              <a:rPr lang="en-US" sz="2600" dirty="0" smtClean="0"/>
              <a:t>:  </a:t>
            </a:r>
          </a:p>
          <a:p>
            <a:endParaRPr lang="en-US" sz="2600" dirty="0" smtClean="0"/>
          </a:p>
          <a:p>
            <a:endParaRPr lang="en-US" sz="2600" dirty="0" smtClean="0"/>
          </a:p>
          <a:p>
            <a:r>
              <a:rPr lang="en-US" sz="2600" u="sng" dirty="0" smtClean="0"/>
              <a:t>Unallowable:</a:t>
            </a:r>
            <a:r>
              <a:rPr lang="en-US" sz="2600" dirty="0" smtClean="0"/>
              <a:t>  </a:t>
            </a:r>
          </a:p>
          <a:p>
            <a:pPr marL="0" indent="0">
              <a:buNone/>
            </a:pPr>
            <a:r>
              <a:rPr lang="en-US" sz="2600" dirty="0" smtClean="0"/>
              <a:t>   </a:t>
            </a:r>
            <a:endParaRPr lang="en-US" sz="26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09314931"/>
              </p:ext>
            </p:extLst>
          </p:nvPr>
        </p:nvGraphicFramePr>
        <p:xfrm>
          <a:off x="3215340" y="2516193"/>
          <a:ext cx="8128000" cy="111252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marL="285750" indent="-285750">
                        <a:buFont typeface="Arial" panose="020B0604020202020204" pitchFamily="34" charset="0"/>
                        <a:buChar char="•"/>
                      </a:pPr>
                      <a:r>
                        <a:rPr lang="en-US" b="0" dirty="0" smtClean="0">
                          <a:solidFill>
                            <a:schemeClr val="tx1"/>
                          </a:solidFill>
                          <a:latin typeface="+mn-lt"/>
                          <a:cs typeface="Times New Roman" panose="02020603050405020304" pitchFamily="18" charset="0"/>
                        </a:rPr>
                        <a:t>Personnel and Fringe Benefits</a:t>
                      </a:r>
                      <a:endParaRPr lang="en-US" b="0" dirty="0">
                        <a:solidFill>
                          <a:schemeClr val="tx1"/>
                        </a:solidFill>
                        <a:latin typeface="+mn-lt"/>
                        <a:cs typeface="Times New Roman" panose="02020603050405020304" pitchFamily="18" charset="0"/>
                      </a:endParaRPr>
                    </a:p>
                  </a:txBody>
                  <a:tcPr>
                    <a:noFill/>
                  </a:tcPr>
                </a:tc>
                <a:tc>
                  <a:txBody>
                    <a:bodyPr/>
                    <a:lstStyle/>
                    <a:p>
                      <a:pPr marL="285750" indent="-285750">
                        <a:buFont typeface="Arial" panose="020B0604020202020204" pitchFamily="34" charset="0"/>
                        <a:buChar char="•"/>
                      </a:pPr>
                      <a:r>
                        <a:rPr lang="en-US" b="0" dirty="0" smtClean="0">
                          <a:solidFill>
                            <a:schemeClr val="tx1"/>
                          </a:solidFill>
                          <a:latin typeface="+mn-lt"/>
                          <a:cs typeface="Times New Roman" panose="02020603050405020304" pitchFamily="18" charset="0"/>
                        </a:rPr>
                        <a:t>Consultation with Specialists in Field</a:t>
                      </a:r>
                      <a:endParaRPr lang="en-US" b="0" dirty="0">
                        <a:solidFill>
                          <a:schemeClr val="tx1"/>
                        </a:solidFill>
                        <a:latin typeface="+mn-lt"/>
                        <a:cs typeface="Times New Roman" panose="02020603050405020304" pitchFamily="18" charset="0"/>
                      </a:endParaRPr>
                    </a:p>
                  </a:txBody>
                  <a:tcPr>
                    <a:noFill/>
                  </a:tcPr>
                </a:tc>
              </a:tr>
              <a:tr h="370840">
                <a:tc>
                  <a:txBody>
                    <a:bodyPr/>
                    <a:lstStyle/>
                    <a:p>
                      <a:pPr marL="285750" indent="-285750">
                        <a:buFont typeface="Arial" panose="020B0604020202020204" pitchFamily="34" charset="0"/>
                        <a:buChar char="•"/>
                      </a:pPr>
                      <a:r>
                        <a:rPr lang="en-US" b="0" dirty="0" smtClean="0">
                          <a:solidFill>
                            <a:schemeClr val="tx1"/>
                          </a:solidFill>
                          <a:latin typeface="+mn-lt"/>
                          <a:cs typeface="Times New Roman" panose="02020603050405020304" pitchFamily="18" charset="0"/>
                        </a:rPr>
                        <a:t>Equipment</a:t>
                      </a:r>
                      <a:endParaRPr lang="en-US" b="0" dirty="0">
                        <a:solidFill>
                          <a:schemeClr val="tx1"/>
                        </a:solidFill>
                        <a:latin typeface="+mn-lt"/>
                        <a:cs typeface="Times New Roman" panose="02020603050405020304" pitchFamily="18" charset="0"/>
                      </a:endParaRPr>
                    </a:p>
                  </a:txBody>
                  <a:tcPr>
                    <a:noFill/>
                  </a:tcPr>
                </a:tc>
                <a:tc>
                  <a:txBody>
                    <a:bodyPr/>
                    <a:lstStyle/>
                    <a:p>
                      <a:pPr marL="285750" indent="-285750">
                        <a:buFont typeface="Arial" panose="020B0604020202020204" pitchFamily="34" charset="0"/>
                        <a:buChar char="•"/>
                      </a:pPr>
                      <a:r>
                        <a:rPr lang="en-US" b="0" dirty="0" smtClean="0">
                          <a:solidFill>
                            <a:schemeClr val="tx1"/>
                          </a:solidFill>
                          <a:latin typeface="+mn-lt"/>
                          <a:cs typeface="Times New Roman" panose="02020603050405020304" pitchFamily="18" charset="0"/>
                        </a:rPr>
                        <a:t>Preparation</a:t>
                      </a:r>
                      <a:r>
                        <a:rPr lang="en-US" b="0" baseline="0" dirty="0" smtClean="0">
                          <a:solidFill>
                            <a:schemeClr val="tx1"/>
                          </a:solidFill>
                          <a:latin typeface="+mn-lt"/>
                          <a:cs typeface="Times New Roman" panose="02020603050405020304" pitchFamily="18" charset="0"/>
                        </a:rPr>
                        <a:t> of specialized materials</a:t>
                      </a:r>
                      <a:endParaRPr lang="en-US" b="0" dirty="0">
                        <a:solidFill>
                          <a:schemeClr val="tx1"/>
                        </a:solidFill>
                        <a:latin typeface="+mn-lt"/>
                        <a:cs typeface="Times New Roman" panose="02020603050405020304" pitchFamily="18" charset="0"/>
                      </a:endParaRPr>
                    </a:p>
                  </a:txBody>
                  <a:tcPr>
                    <a:noFill/>
                  </a:tcPr>
                </a:tc>
              </a:tr>
              <a:tr h="370840">
                <a:tc>
                  <a:txBody>
                    <a:bodyPr/>
                    <a:lstStyle/>
                    <a:p>
                      <a:pPr marL="285750" indent="-285750">
                        <a:buFont typeface="Arial" panose="020B0604020202020204" pitchFamily="34" charset="0"/>
                        <a:buChar char="•"/>
                      </a:pPr>
                      <a:r>
                        <a:rPr lang="en-US" b="0" dirty="0" smtClean="0">
                          <a:solidFill>
                            <a:schemeClr val="tx1"/>
                          </a:solidFill>
                          <a:latin typeface="+mn-lt"/>
                          <a:cs typeface="Times New Roman" panose="02020603050405020304" pitchFamily="18" charset="0"/>
                        </a:rPr>
                        <a:t>Supplies</a:t>
                      </a:r>
                      <a:endParaRPr lang="en-US" b="0" dirty="0">
                        <a:solidFill>
                          <a:schemeClr val="tx1"/>
                        </a:solidFill>
                        <a:latin typeface="+mn-lt"/>
                        <a:cs typeface="Times New Roman" panose="02020603050405020304" pitchFamily="18" charset="0"/>
                      </a:endParaRPr>
                    </a:p>
                  </a:txBody>
                  <a:tcPr>
                    <a:noFill/>
                  </a:tcPr>
                </a:tc>
                <a:tc>
                  <a:txBody>
                    <a:bodyPr/>
                    <a:lstStyle/>
                    <a:p>
                      <a:pPr marL="285750" indent="-285750">
                        <a:buFont typeface="Arial" panose="020B0604020202020204" pitchFamily="34" charset="0"/>
                        <a:buChar char="•"/>
                      </a:pPr>
                      <a:r>
                        <a:rPr lang="en-US" b="0" dirty="0" smtClean="0">
                          <a:solidFill>
                            <a:schemeClr val="tx1"/>
                          </a:solidFill>
                          <a:latin typeface="+mn-lt"/>
                          <a:cs typeface="Times New Roman" panose="02020603050405020304" pitchFamily="18" charset="0"/>
                        </a:rPr>
                        <a:t>Travel</a:t>
                      </a:r>
                      <a:endParaRPr lang="en-US" b="0" dirty="0">
                        <a:solidFill>
                          <a:schemeClr val="tx1"/>
                        </a:solidFill>
                        <a:latin typeface="+mn-lt"/>
                        <a:cs typeface="Times New Roman" panose="02020603050405020304" pitchFamily="18" charset="0"/>
                      </a:endParaRPr>
                    </a:p>
                  </a:txBody>
                  <a:tcPr>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86195382"/>
              </p:ext>
            </p:extLst>
          </p:nvPr>
        </p:nvGraphicFramePr>
        <p:xfrm>
          <a:off x="2871097" y="4667723"/>
          <a:ext cx="8128000" cy="111252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marL="285750" indent="-285750">
                        <a:buFont typeface="Arial" panose="020B0604020202020204" pitchFamily="34" charset="0"/>
                        <a:buChar char="•"/>
                      </a:pPr>
                      <a:r>
                        <a:rPr lang="en-US" b="0" dirty="0" smtClean="0">
                          <a:solidFill>
                            <a:schemeClr val="tx1"/>
                          </a:solidFill>
                          <a:latin typeface="+mj-lt"/>
                          <a:cs typeface="Times New Roman" panose="02020603050405020304" pitchFamily="18" charset="0"/>
                        </a:rPr>
                        <a:t>Extra Service for faculty</a:t>
                      </a:r>
                      <a:endParaRPr lang="en-US" b="0" dirty="0">
                        <a:solidFill>
                          <a:schemeClr val="tx1"/>
                        </a:solidFill>
                        <a:latin typeface="+mj-lt"/>
                        <a:cs typeface="Times New Roman" panose="02020603050405020304" pitchFamily="18" charset="0"/>
                      </a:endParaRPr>
                    </a:p>
                  </a:txBody>
                  <a:tcPr>
                    <a:noFill/>
                  </a:tcPr>
                </a:tc>
                <a:tc>
                  <a:txBody>
                    <a:bodyPr/>
                    <a:lstStyle/>
                    <a:p>
                      <a:pPr marL="285750" indent="-285750">
                        <a:buFont typeface="Arial" panose="020B0604020202020204" pitchFamily="34" charset="0"/>
                        <a:buChar char="•"/>
                      </a:pPr>
                      <a:r>
                        <a:rPr lang="en-US" b="0" dirty="0" smtClean="0">
                          <a:solidFill>
                            <a:schemeClr val="tx1"/>
                          </a:solidFill>
                          <a:latin typeface="+mj-lt"/>
                          <a:cs typeface="Times New Roman" panose="02020603050405020304" pitchFamily="18" charset="0"/>
                        </a:rPr>
                        <a:t>Purchase laptop / desktop computer</a:t>
                      </a:r>
                      <a:endParaRPr lang="en-US" b="0" dirty="0">
                        <a:solidFill>
                          <a:schemeClr val="tx1"/>
                        </a:solidFill>
                        <a:latin typeface="+mj-lt"/>
                        <a:cs typeface="Times New Roman" panose="02020603050405020304" pitchFamily="18" charset="0"/>
                      </a:endParaRPr>
                    </a:p>
                  </a:txBody>
                  <a:tcPr>
                    <a:noFill/>
                  </a:tcPr>
                </a:tc>
              </a:tr>
              <a:tr h="370840">
                <a:tc>
                  <a:txBody>
                    <a:bodyPr/>
                    <a:lstStyle/>
                    <a:p>
                      <a:pPr marL="285750" indent="-285750">
                        <a:buFont typeface="Arial" panose="020B0604020202020204" pitchFamily="34" charset="0"/>
                        <a:buChar char="•"/>
                      </a:pPr>
                      <a:r>
                        <a:rPr lang="en-US" b="0" dirty="0" smtClean="0">
                          <a:solidFill>
                            <a:schemeClr val="tx1"/>
                          </a:solidFill>
                          <a:latin typeface="+mj-lt"/>
                          <a:cs typeface="Times New Roman" panose="02020603050405020304" pitchFamily="18" charset="0"/>
                        </a:rPr>
                        <a:t>Administrative or Clerical Costs</a:t>
                      </a:r>
                      <a:endParaRPr lang="en-US" b="0" dirty="0">
                        <a:solidFill>
                          <a:schemeClr val="tx1"/>
                        </a:solidFill>
                        <a:latin typeface="+mj-lt"/>
                        <a:cs typeface="Times New Roman" panose="02020603050405020304" pitchFamily="18" charset="0"/>
                      </a:endParaRPr>
                    </a:p>
                  </a:txBody>
                  <a:tcPr>
                    <a:noFill/>
                  </a:tcPr>
                </a:tc>
                <a:tc>
                  <a:txBody>
                    <a:bodyPr/>
                    <a:lstStyle/>
                    <a:p>
                      <a:pPr marL="285750" indent="-285750">
                        <a:buFont typeface="Arial" panose="020B0604020202020204" pitchFamily="34" charset="0"/>
                        <a:buChar char="•"/>
                      </a:pPr>
                      <a:r>
                        <a:rPr lang="en-US" b="0" dirty="0" smtClean="0">
                          <a:solidFill>
                            <a:schemeClr val="tx1"/>
                          </a:solidFill>
                          <a:latin typeface="+mj-lt"/>
                          <a:cs typeface="Times New Roman" panose="02020603050405020304" pitchFamily="18" charset="0"/>
                        </a:rPr>
                        <a:t>Membership</a:t>
                      </a:r>
                      <a:endParaRPr lang="en-US" b="0" dirty="0">
                        <a:solidFill>
                          <a:schemeClr val="tx1"/>
                        </a:solidFill>
                        <a:latin typeface="+mj-lt"/>
                        <a:cs typeface="Times New Roman" panose="02020603050405020304" pitchFamily="18" charset="0"/>
                      </a:endParaRPr>
                    </a:p>
                  </a:txBody>
                  <a:tcPr>
                    <a:noFill/>
                  </a:tcPr>
                </a:tc>
              </a:tr>
              <a:tr h="370840">
                <a:tc>
                  <a:txBody>
                    <a:bodyPr/>
                    <a:lstStyle/>
                    <a:p>
                      <a:pPr marL="285750" indent="-285750">
                        <a:buFont typeface="Arial" panose="020B0604020202020204" pitchFamily="34" charset="0"/>
                        <a:buChar char="•"/>
                      </a:pPr>
                      <a:r>
                        <a:rPr lang="en-US" b="0" dirty="0" smtClean="0">
                          <a:solidFill>
                            <a:schemeClr val="tx1"/>
                          </a:solidFill>
                          <a:latin typeface="+mj-lt"/>
                          <a:cs typeface="Times New Roman" panose="02020603050405020304" pitchFamily="18" charset="0"/>
                        </a:rPr>
                        <a:t>Pay faculty to write a proposal</a:t>
                      </a:r>
                      <a:endParaRPr lang="en-US" b="0" dirty="0">
                        <a:solidFill>
                          <a:schemeClr val="tx1"/>
                        </a:solidFill>
                        <a:latin typeface="+mj-lt"/>
                        <a:cs typeface="Times New Roman" panose="02020603050405020304" pitchFamily="18" charset="0"/>
                      </a:endParaRPr>
                    </a:p>
                  </a:txBody>
                  <a:tcPr>
                    <a:noFill/>
                  </a:tcPr>
                </a:tc>
                <a:tc>
                  <a:txBody>
                    <a:bodyPr/>
                    <a:lstStyle/>
                    <a:p>
                      <a:pPr marL="0" indent="0">
                        <a:buFont typeface="Arial" panose="020B0604020202020204" pitchFamily="34" charset="0"/>
                        <a:buNone/>
                      </a:pPr>
                      <a:endParaRPr lang="en-US" b="0" dirty="0">
                        <a:solidFill>
                          <a:schemeClr val="tx1"/>
                        </a:solidFill>
                        <a:latin typeface="+mj-lt"/>
                        <a:cs typeface="Times New Roman" panose="02020603050405020304" pitchFamily="18" charset="0"/>
                      </a:endParaRPr>
                    </a:p>
                  </a:txBody>
                  <a:tcPr>
                    <a:noFill/>
                  </a:tcPr>
                </a:tc>
              </a:tr>
            </a:tbl>
          </a:graphicData>
        </a:graphic>
      </p:graphicFrame>
    </p:spTree>
    <p:extLst>
      <p:ext uri="{BB962C8B-B14F-4D97-AF65-F5344CB8AC3E}">
        <p14:creationId xmlns:p14="http://schemas.microsoft.com/office/powerpoint/2010/main" val="3391912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Research and Creativity Incentive Program (RCIP) Application</a:t>
            </a:r>
            <a:endParaRPr lang="en-US" b="1" dirty="0"/>
          </a:p>
        </p:txBody>
      </p:sp>
      <p:sp>
        <p:nvSpPr>
          <p:cNvPr id="3" name="Content Placeholder 2"/>
          <p:cNvSpPr>
            <a:spLocks noGrp="1"/>
          </p:cNvSpPr>
          <p:nvPr>
            <p:ph idx="1"/>
          </p:nvPr>
        </p:nvSpPr>
        <p:spPr>
          <a:xfrm>
            <a:off x="1295401" y="2433099"/>
            <a:ext cx="9601196" cy="3768918"/>
          </a:xfrm>
        </p:spPr>
        <p:txBody>
          <a:bodyPr>
            <a:noAutofit/>
          </a:bodyPr>
          <a:lstStyle/>
          <a:p>
            <a:pPr marL="0" indent="0">
              <a:buNone/>
            </a:pPr>
            <a:r>
              <a:rPr lang="en-US" sz="1800" dirty="0"/>
              <a:t>A completed application package will include the following </a:t>
            </a:r>
            <a:r>
              <a:rPr lang="en-US" sz="1800" dirty="0" smtClean="0"/>
              <a:t>components</a:t>
            </a:r>
            <a:r>
              <a:rPr lang="en-US" sz="1800" dirty="0"/>
              <a:t>:</a:t>
            </a:r>
          </a:p>
          <a:p>
            <a:pPr lvl="0"/>
            <a:r>
              <a:rPr lang="en-US" sz="1800" b="1" i="1" dirty="0"/>
              <a:t>Application Cover </a:t>
            </a:r>
            <a:r>
              <a:rPr lang="en-US" sz="1800" b="1" i="1" dirty="0" smtClean="0"/>
              <a:t>Page</a:t>
            </a:r>
            <a:endParaRPr lang="en-US" sz="1800" dirty="0"/>
          </a:p>
          <a:p>
            <a:pPr lvl="0"/>
            <a:r>
              <a:rPr lang="en-US" sz="1800" b="1" i="1" dirty="0" smtClean="0"/>
              <a:t>Narrative</a:t>
            </a:r>
            <a:endParaRPr lang="en-US" sz="1800" dirty="0"/>
          </a:p>
          <a:p>
            <a:pPr lvl="0"/>
            <a:r>
              <a:rPr lang="en-US" sz="1800" b="1" i="1" dirty="0"/>
              <a:t>Prospective External Funders </a:t>
            </a:r>
            <a:r>
              <a:rPr lang="en-US" sz="1800" b="1" i="1" dirty="0" smtClean="0"/>
              <a:t>Form</a:t>
            </a:r>
            <a:endParaRPr lang="en-US" sz="1800" dirty="0"/>
          </a:p>
          <a:p>
            <a:pPr lvl="0"/>
            <a:r>
              <a:rPr lang="en-US" sz="1800" b="1" i="1" dirty="0"/>
              <a:t>Budget </a:t>
            </a:r>
            <a:r>
              <a:rPr lang="en-US" sz="1800" b="1" i="1" dirty="0" smtClean="0"/>
              <a:t>Request</a:t>
            </a:r>
            <a:r>
              <a:rPr lang="en-US" sz="1800" dirty="0" smtClean="0"/>
              <a:t>       </a:t>
            </a:r>
            <a:endParaRPr lang="en-US" sz="1800" dirty="0"/>
          </a:p>
          <a:p>
            <a:pPr lvl="0"/>
            <a:r>
              <a:rPr lang="en-US" sz="1800" b="1" i="1" dirty="0" smtClean="0"/>
              <a:t>Curriculum Vitae </a:t>
            </a:r>
            <a:r>
              <a:rPr lang="en-US" sz="1800" b="1" i="1" dirty="0"/>
              <a:t>for All </a:t>
            </a:r>
            <a:r>
              <a:rPr lang="en-US" sz="1800" b="1" i="1" dirty="0" smtClean="0"/>
              <a:t>Investigators</a:t>
            </a:r>
            <a:r>
              <a:rPr lang="en-US" sz="1800" dirty="0" smtClean="0"/>
              <a:t> – PI, Co-PI, Key Personnel</a:t>
            </a:r>
          </a:p>
          <a:p>
            <a:pPr lvl="0"/>
            <a:r>
              <a:rPr lang="en-US" sz="1800" b="1" i="1" dirty="0"/>
              <a:t>Bibliography</a:t>
            </a:r>
            <a:endParaRPr lang="en-US" sz="1800" dirty="0"/>
          </a:p>
        </p:txBody>
      </p:sp>
    </p:spTree>
    <p:extLst>
      <p:ext uri="{BB962C8B-B14F-4D97-AF65-F5344CB8AC3E}">
        <p14:creationId xmlns:p14="http://schemas.microsoft.com/office/powerpoint/2010/main" val="2870749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RCIP Application </a:t>
            </a:r>
            <a:r>
              <a:rPr lang="en-US" b="1" dirty="0" err="1" smtClean="0"/>
              <a:t>con’t</a:t>
            </a:r>
            <a:r>
              <a:rPr lang="en-US" b="1" dirty="0" smtClean="0"/>
              <a:t>.</a:t>
            </a:r>
            <a:endParaRPr lang="en-US" b="1" dirty="0"/>
          </a:p>
        </p:txBody>
      </p:sp>
      <p:sp>
        <p:nvSpPr>
          <p:cNvPr id="3" name="Content Placeholder 2"/>
          <p:cNvSpPr>
            <a:spLocks noGrp="1"/>
          </p:cNvSpPr>
          <p:nvPr>
            <p:ph idx="1"/>
          </p:nvPr>
        </p:nvSpPr>
        <p:spPr>
          <a:xfrm>
            <a:off x="1295401" y="2441050"/>
            <a:ext cx="9601196" cy="3434818"/>
          </a:xfrm>
        </p:spPr>
        <p:txBody>
          <a:bodyPr>
            <a:normAutofit fontScale="62500" lnSpcReduction="20000"/>
          </a:bodyPr>
          <a:lstStyle/>
          <a:p>
            <a:pPr lvl="0">
              <a:buFont typeface="Arial" panose="020B0604020202020204" pitchFamily="34" charset="0"/>
              <a:buChar char="•"/>
            </a:pPr>
            <a:r>
              <a:rPr lang="en-US" sz="2900" b="1" i="1" dirty="0" smtClean="0"/>
              <a:t>Export </a:t>
            </a:r>
            <a:r>
              <a:rPr lang="en-US" sz="2900" b="1" i="1" dirty="0"/>
              <a:t>Controls:</a:t>
            </a:r>
            <a:r>
              <a:rPr lang="en-US" sz="2900" dirty="0"/>
              <a:t>  For projects involving foreign travel, download and complete the Export Controls Survey found at </a:t>
            </a:r>
            <a:r>
              <a:rPr lang="en-US" sz="2900" u="sng" dirty="0">
                <a:hlinkClick r:id="rId2"/>
              </a:rPr>
              <a:t>https://sponsoredprograms.buffalostate.edu/export-controls-compliance</a:t>
            </a:r>
            <a:r>
              <a:rPr lang="en-US" sz="2900" dirty="0"/>
              <a:t>.  </a:t>
            </a:r>
            <a:endParaRPr lang="en-US" sz="2900" dirty="0">
              <a:ea typeface="Calibri" panose="020F050202020403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r>
              <a:rPr lang="en-US" sz="2900" dirty="0">
                <a:ea typeface="Calibri" panose="020F0502020204030204" pitchFamily="34" charset="0"/>
                <a:cs typeface="Times New Roman" panose="02020603050405020304" pitchFamily="18" charset="0"/>
              </a:rPr>
              <a:t>An electronic copy of the entire proposal, signed by </a:t>
            </a:r>
            <a:r>
              <a:rPr lang="en-US" sz="2900" dirty="0" smtClean="0">
                <a:ea typeface="Calibri" panose="020F0502020204030204" pitchFamily="34" charset="0"/>
                <a:cs typeface="Times New Roman" panose="02020603050405020304" pitchFamily="18" charset="0"/>
              </a:rPr>
              <a:t>the PI, the </a:t>
            </a:r>
            <a:r>
              <a:rPr lang="en-US" sz="2900" dirty="0">
                <a:ea typeface="Calibri" panose="020F0502020204030204" pitchFamily="34" charset="0"/>
                <a:cs typeface="Times New Roman" panose="02020603050405020304" pitchFamily="18" charset="0"/>
              </a:rPr>
              <a:t>PI’s department chair and dean, should be submitted via email to Sponsored Programs by </a:t>
            </a:r>
            <a:r>
              <a:rPr lang="en-US" sz="2900" i="1" u="sng" dirty="0">
                <a:ea typeface="Calibri" panose="020F0502020204030204" pitchFamily="34" charset="0"/>
                <a:cs typeface="Times New Roman" panose="02020603050405020304" pitchFamily="18" charset="0"/>
              </a:rPr>
              <a:t>4:00 p.m. on the deadline date</a:t>
            </a:r>
            <a:r>
              <a:rPr lang="en-US" sz="2900" dirty="0">
                <a:ea typeface="Calibri" panose="020F0502020204030204" pitchFamily="34" charset="0"/>
                <a:cs typeface="Times New Roman" panose="02020603050405020304" pitchFamily="18" charset="0"/>
              </a:rPr>
              <a:t>.  Email proposals to </a:t>
            </a:r>
            <a:r>
              <a:rPr lang="en-US" sz="2900" u="sng" dirty="0">
                <a:solidFill>
                  <a:srgbClr val="0563C1"/>
                </a:solidFill>
                <a:ea typeface="Calibri" panose="020F0502020204030204" pitchFamily="34" charset="0"/>
                <a:cs typeface="Times New Roman" panose="02020603050405020304" pitchFamily="18" charset="0"/>
                <a:hlinkClick r:id="rId3"/>
              </a:rPr>
              <a:t>bergjm@buffalostate.edu</a:t>
            </a:r>
            <a:r>
              <a:rPr lang="en-US" sz="2900" dirty="0">
                <a:ea typeface="Calibri" panose="020F0502020204030204" pitchFamily="34" charset="0"/>
                <a:cs typeface="Times New Roman" panose="02020603050405020304" pitchFamily="18" charset="0"/>
              </a:rPr>
              <a:t>.  </a:t>
            </a:r>
            <a:endParaRPr lang="en-US" sz="2900" dirty="0" smtClean="0">
              <a:ea typeface="Calibri" panose="020F0502020204030204" pitchFamily="34" charset="0"/>
              <a:cs typeface="Times New Roman" panose="02020603050405020304" pitchFamily="18" charset="0"/>
            </a:endParaRPr>
          </a:p>
          <a:p>
            <a:pPr>
              <a:lnSpc>
                <a:spcPct val="107000"/>
              </a:lnSpc>
              <a:spcAft>
                <a:spcPts val="800"/>
              </a:spcAft>
              <a:buFont typeface="Arial" panose="020B0604020202020204" pitchFamily="34" charset="0"/>
              <a:buChar char="•"/>
            </a:pPr>
            <a:r>
              <a:rPr lang="en-US" sz="2900" dirty="0" smtClean="0">
                <a:ea typeface="Calibri" panose="020F0502020204030204" pitchFamily="34" charset="0"/>
                <a:cs typeface="Times New Roman" panose="02020603050405020304" pitchFamily="18" charset="0"/>
              </a:rPr>
              <a:t>Proposals </a:t>
            </a:r>
            <a:r>
              <a:rPr lang="en-US" sz="2900" dirty="0">
                <a:ea typeface="Calibri" panose="020F0502020204030204" pitchFamily="34" charset="0"/>
                <a:cs typeface="Times New Roman" panose="02020603050405020304" pitchFamily="18" charset="0"/>
              </a:rPr>
              <a:t>received after </a:t>
            </a:r>
            <a:r>
              <a:rPr lang="en-US" sz="2900" i="1" dirty="0">
                <a:ea typeface="Calibri" panose="020F0502020204030204" pitchFamily="34" charset="0"/>
                <a:cs typeface="Times New Roman" panose="02020603050405020304" pitchFamily="18" charset="0"/>
              </a:rPr>
              <a:t>4:00 p.m. </a:t>
            </a:r>
            <a:r>
              <a:rPr lang="en-US" sz="2900" b="1" dirty="0" smtClean="0">
                <a:ea typeface="Calibri" panose="020F0502020204030204" pitchFamily="34" charset="0"/>
                <a:cs typeface="Times New Roman" panose="02020603050405020304" pitchFamily="18" charset="0"/>
              </a:rPr>
              <a:t>WILL NOT BE REVIEWED </a:t>
            </a:r>
            <a:r>
              <a:rPr lang="en-US" sz="2900" dirty="0" smtClean="0">
                <a:ea typeface="Calibri" panose="020F0502020204030204" pitchFamily="34" charset="0"/>
                <a:cs typeface="Times New Roman" panose="02020603050405020304" pitchFamily="18" charset="0"/>
              </a:rPr>
              <a:t>under </a:t>
            </a:r>
            <a:r>
              <a:rPr lang="en-US" sz="2900" dirty="0">
                <a:ea typeface="Calibri" panose="020F0502020204030204" pitchFamily="34" charset="0"/>
                <a:cs typeface="Times New Roman" panose="02020603050405020304" pitchFamily="18" charset="0"/>
              </a:rPr>
              <a:t>any circumstances</a:t>
            </a:r>
            <a:r>
              <a:rPr lang="en-US" sz="2900" dirty="0" smtClean="0">
                <a:ea typeface="Calibri" panose="020F0502020204030204" pitchFamily="34" charset="0"/>
                <a:cs typeface="Times New Roman" panose="02020603050405020304" pitchFamily="18" charset="0"/>
              </a:rPr>
              <a:t>.</a:t>
            </a:r>
          </a:p>
          <a:p>
            <a:pPr>
              <a:lnSpc>
                <a:spcPct val="107000"/>
              </a:lnSpc>
              <a:spcAft>
                <a:spcPts val="800"/>
              </a:spcAft>
              <a:buFont typeface="Arial" panose="020B0604020202020204" pitchFamily="34" charset="0"/>
              <a:buChar char="•"/>
            </a:pPr>
            <a:r>
              <a:rPr lang="en-US" sz="2900" dirty="0" smtClean="0">
                <a:ea typeface="Calibri" panose="020F0502020204030204" pitchFamily="34" charset="0"/>
                <a:cs typeface="Times New Roman" panose="02020603050405020304" pitchFamily="18" charset="0"/>
              </a:rPr>
              <a:t>The </a:t>
            </a:r>
            <a:r>
              <a:rPr lang="en-US" sz="2900" dirty="0">
                <a:ea typeface="Calibri" panose="020F0502020204030204" pitchFamily="34" charset="0"/>
                <a:cs typeface="Times New Roman" panose="02020603050405020304" pitchFamily="18" charset="0"/>
              </a:rPr>
              <a:t>submitted proposal should include scanned copies of the signed cover page, letters of support, and all required application components.  In the event that you cannot create scanned copies, we will accept an emailed copy of the proposal accompanied by hard copies of signed </a:t>
            </a:r>
            <a:r>
              <a:rPr lang="en-US" sz="2900" dirty="0" smtClean="0">
                <a:ea typeface="Calibri" panose="020F0502020204030204" pitchFamily="34" charset="0"/>
                <a:cs typeface="Times New Roman" panose="02020603050405020304" pitchFamily="18" charset="0"/>
              </a:rPr>
              <a:t>documents.  BOTH </a:t>
            </a:r>
            <a:r>
              <a:rPr lang="en-US" sz="2900" dirty="0">
                <a:ea typeface="Calibri" panose="020F0502020204030204" pitchFamily="34" charset="0"/>
                <a:cs typeface="Times New Roman" panose="02020603050405020304" pitchFamily="18" charset="0"/>
              </a:rPr>
              <a:t>email and hard copies must be received by </a:t>
            </a:r>
            <a:r>
              <a:rPr lang="en-US" sz="2900" i="1" dirty="0">
                <a:ea typeface="Calibri" panose="020F0502020204030204" pitchFamily="34" charset="0"/>
                <a:cs typeface="Times New Roman" panose="02020603050405020304" pitchFamily="18" charset="0"/>
              </a:rPr>
              <a:t>4:00 p.m.</a:t>
            </a:r>
            <a:r>
              <a:rPr lang="en-US" sz="2900" dirty="0">
                <a:ea typeface="Calibri" panose="020F0502020204030204" pitchFamily="34" charset="0"/>
                <a:cs typeface="Times New Roman" panose="02020603050405020304" pitchFamily="18" charset="0"/>
              </a:rPr>
              <a:t> on the deadline date.  </a:t>
            </a:r>
          </a:p>
          <a:p>
            <a:pPr marL="0" indent="0">
              <a:buNone/>
            </a:pPr>
            <a:endParaRPr lang="en-US" dirty="0"/>
          </a:p>
        </p:txBody>
      </p:sp>
    </p:spTree>
    <p:extLst>
      <p:ext uri="{BB962C8B-B14F-4D97-AF65-F5344CB8AC3E}">
        <p14:creationId xmlns:p14="http://schemas.microsoft.com/office/powerpoint/2010/main" val="25575052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159</TotalTime>
  <Words>849</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Garamond</vt:lpstr>
      <vt:lpstr>Times New Roman</vt:lpstr>
      <vt:lpstr>Organic</vt:lpstr>
      <vt:lpstr>Research and Creativity Incentive Program (RCIP)</vt:lpstr>
      <vt:lpstr>Purpose</vt:lpstr>
      <vt:lpstr>Submission Information</vt:lpstr>
      <vt:lpstr>Responsibilities if an Incentive Award is Received</vt:lpstr>
      <vt:lpstr>Eligibility</vt:lpstr>
      <vt:lpstr>Award and Duration</vt:lpstr>
      <vt:lpstr>Use of Funds</vt:lpstr>
      <vt:lpstr>Research and Creativity Incentive Program (RCIP) Application</vt:lpstr>
      <vt:lpstr>RCIP Application con’t.</vt:lpstr>
      <vt:lpstr>Proposal Format</vt:lpstr>
      <vt:lpstr>Proposal Review and Selection </vt:lpstr>
      <vt:lpstr>Reporting Requirements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and Creativity Incentive Program (RCIP)</dc:title>
  <dc:creator>RF Guest</dc:creator>
  <cp:lastModifiedBy>Jessica Berg</cp:lastModifiedBy>
  <cp:revision>23</cp:revision>
  <cp:lastPrinted>2019-11-12T20:47:38Z</cp:lastPrinted>
  <dcterms:created xsi:type="dcterms:W3CDTF">2019-11-09T14:19:30Z</dcterms:created>
  <dcterms:modified xsi:type="dcterms:W3CDTF">2019-11-14T13:01:35Z</dcterms:modified>
</cp:coreProperties>
</file>